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656" r:id="rId2"/>
    <p:sldId id="684" r:id="rId3"/>
    <p:sldId id="687" r:id="rId4"/>
    <p:sldId id="691" r:id="rId5"/>
    <p:sldId id="703" r:id="rId6"/>
    <p:sldId id="256" r:id="rId7"/>
    <p:sldId id="263" r:id="rId8"/>
    <p:sldId id="686" r:id="rId9"/>
    <p:sldId id="696" r:id="rId10"/>
    <p:sldId id="697" r:id="rId11"/>
    <p:sldId id="698" r:id="rId12"/>
    <p:sldId id="699" r:id="rId13"/>
    <p:sldId id="700" r:id="rId14"/>
    <p:sldId id="702" r:id="rId15"/>
    <p:sldId id="701" r:id="rId16"/>
    <p:sldId id="351" r:id="rId17"/>
    <p:sldId id="463" r:id="rId18"/>
    <p:sldId id="615" r:id="rId1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5A00"/>
    <a:srgbClr val="BC8F00"/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13" autoAdjust="0"/>
    <p:restoredTop sz="91441" autoAdjust="0"/>
  </p:normalViewPr>
  <p:slideViewPr>
    <p:cSldViewPr snapToGrid="0">
      <p:cViewPr varScale="1">
        <p:scale>
          <a:sx n="86" d="100"/>
          <a:sy n="86" d="100"/>
        </p:scale>
        <p:origin x="81" y="1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4A6C1-B0A7-4C65-9777-F5B3323CF083}" type="datetimeFigureOut">
              <a:rPr lang="en-AU" smtClean="0"/>
              <a:t>24/03/2020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A51B3-9319-42D0-A550-90C1F3CDF38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74691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816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69747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98290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6155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3515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902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18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7918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5868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2999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7112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2997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3788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24/03/2020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Gravitational Potential Energy (GPE) and Kinetic Energy (KE)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Gravitational potential energy (GPE) is energy stored in objects above the Earth’s surface.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Kinetic energy (KE) is the energy possessed by moving objects.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701329"/>
              </p:ext>
            </p:extLst>
          </p:nvPr>
        </p:nvGraphicFramePr>
        <p:xfrm>
          <a:off x="9523070" y="148208"/>
          <a:ext cx="2463077" cy="3200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type</a:t>
                      </a:r>
                      <a:r>
                        <a:rPr lang="en-AU" baseline="0" dirty="0" smtClean="0"/>
                        <a:t>(s) of energy are present in each situation below</a:t>
                      </a:r>
                      <a:r>
                        <a:rPr lang="en-AU" dirty="0" smtClean="0"/>
                        <a:t>?</a:t>
                      </a:r>
                      <a:r>
                        <a:rPr lang="en-AU" baseline="0" dirty="0" smtClean="0"/>
                        <a:t>  Give a reason for your choice.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A basket ball rolling across the ground.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A skydiver jumping out of a plane.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Your pencil case sitting on your desk.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16944"/>
          <a:stretch/>
        </p:blipFill>
        <p:spPr>
          <a:xfrm>
            <a:off x="1172370" y="4045529"/>
            <a:ext cx="3015367" cy="20421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7857"/>
          <a:stretch/>
        </p:blipFill>
        <p:spPr>
          <a:xfrm>
            <a:off x="4800362" y="4045529"/>
            <a:ext cx="2998568" cy="205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13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</a:t>
            </a:r>
            <a:r>
              <a:rPr lang="en-AU" sz="3200" dirty="0" smtClean="0"/>
              <a:t>Development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Calculating Kinetic Energy (KE)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energy of motion is kinetic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larger the mass and the velocity, the more energy the object has.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Kinetic energy can be calculated using the formula: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KE = ½ m x v</a:t>
            </a:r>
            <a:r>
              <a:rPr lang="en-AU" sz="2800" baseline="30000" dirty="0" smtClean="0"/>
              <a:t>2</a:t>
            </a: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/>
            </a:r>
            <a:br>
              <a:rPr lang="en-AU" sz="2800" dirty="0" smtClean="0"/>
            </a:br>
            <a:r>
              <a:rPr lang="en-AU" sz="2800" dirty="0" smtClean="0"/>
              <a:t>Where 	m is mass in kilograms</a:t>
            </a:r>
          </a:p>
          <a:p>
            <a:pPr lvl="2"/>
            <a:r>
              <a:rPr lang="en-AU" sz="2800" dirty="0" smtClean="0"/>
              <a:t>	v is velocity in m/s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171412"/>
              </p:ext>
            </p:extLst>
          </p:nvPr>
        </p:nvGraphicFramePr>
        <p:xfrm>
          <a:off x="9523070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formula used to calculate KE?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741563"/>
              </p:ext>
            </p:extLst>
          </p:nvPr>
        </p:nvGraphicFramePr>
        <p:xfrm>
          <a:off x="9523070" y="1371575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 Joules, how much</a:t>
                      </a:r>
                      <a:r>
                        <a:rPr lang="en-AU" baseline="0" dirty="0" smtClean="0"/>
                        <a:t> energy does a 2 kg object moving at 3 m/s have?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27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779988"/>
              </p:ext>
            </p:extLst>
          </p:nvPr>
        </p:nvGraphicFramePr>
        <p:xfrm>
          <a:off x="1243" y="830358"/>
          <a:ext cx="6447324" cy="20183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447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Calculating Values Related to </a:t>
                      </a:r>
                      <a:r>
                        <a:rPr lang="en-AU" sz="2000" dirty="0" smtClean="0"/>
                        <a:t>Potential and Kinetic Energy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Write down the information you are given.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Choose an equation to used based on the information given and 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Add appropriate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1197"/>
              </p:ext>
            </p:extLst>
          </p:nvPr>
        </p:nvGraphicFramePr>
        <p:xfrm>
          <a:off x="7838536" y="187738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Title 1"/>
          <p:cNvSpPr txBox="1">
            <a:spLocks/>
          </p:cNvSpPr>
          <p:nvPr/>
        </p:nvSpPr>
        <p:spPr>
          <a:xfrm>
            <a:off x="6448567" y="1252916"/>
            <a:ext cx="5841821" cy="15527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A 1 kg book is placed on a shelf 2 m from the ground.  What is its gravitational potential energy?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2902998"/>
            <a:ext cx="3812988" cy="30179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1. GPE = </a:t>
            </a:r>
            <a:r>
              <a:rPr lang="en-AU" sz="2800" dirty="0">
                <a:latin typeface="+mn-lt"/>
              </a:rPr>
              <a:t>?</a:t>
            </a:r>
            <a:endParaRPr lang="en-AU" sz="2800" dirty="0" smtClean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h = 1.5 m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</a:t>
            </a:r>
            <a:r>
              <a:rPr lang="en-AU" sz="2800" dirty="0">
                <a:latin typeface="+mn-lt"/>
              </a:rPr>
              <a:t>m</a:t>
            </a:r>
            <a:r>
              <a:rPr lang="en-AU" sz="2800" dirty="0" smtClean="0">
                <a:latin typeface="+mn-lt"/>
              </a:rPr>
              <a:t> = 1 kg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</a:rPr>
              <a:t> </a:t>
            </a:r>
            <a:r>
              <a:rPr lang="en-AU" sz="2800" dirty="0" smtClean="0">
                <a:latin typeface="+mn-lt"/>
              </a:rPr>
              <a:t>   g = 9.8 m/s</a:t>
            </a:r>
            <a:r>
              <a:rPr lang="en-AU" sz="2800" baseline="30000" dirty="0" smtClean="0">
                <a:latin typeface="+mn-lt"/>
              </a:rPr>
              <a:t>2</a:t>
            </a:r>
            <a:endParaRPr lang="en-AU" sz="2800" dirty="0" smtClean="0">
              <a:latin typeface="+mn-lt"/>
            </a:endParaRP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2. GPE = m x g x h</a:t>
            </a:r>
          </a:p>
        </p:txBody>
      </p:sp>
      <p:sp>
        <p:nvSpPr>
          <p:cNvPr id="96" name="Title 1"/>
          <p:cNvSpPr txBox="1">
            <a:spLocks/>
          </p:cNvSpPr>
          <p:nvPr/>
        </p:nvSpPr>
        <p:spPr>
          <a:xfrm>
            <a:off x="3395173" y="2902998"/>
            <a:ext cx="4581943" cy="4066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3. GPE = 1 x 9.8 x 2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 GPE = 19.6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4. The book has 19.6 J of gravitational potential energy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.</a:t>
            </a:r>
            <a:endParaRPr lang="en-AU" sz="2800" dirty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446" y="2902998"/>
            <a:ext cx="4170994" cy="193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9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  <p:bldP spid="54" grpId="0" build="p"/>
      <p:bldP spid="9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1197"/>
              </p:ext>
            </p:extLst>
          </p:nvPr>
        </p:nvGraphicFramePr>
        <p:xfrm>
          <a:off x="7838536" y="187738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Title 1"/>
          <p:cNvSpPr txBox="1">
            <a:spLocks/>
          </p:cNvSpPr>
          <p:nvPr/>
        </p:nvSpPr>
        <p:spPr>
          <a:xfrm>
            <a:off x="6448567" y="1249274"/>
            <a:ext cx="5841821" cy="15527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An object is thrown into the air at a velocity of 10 m/s.  If its mass is 2 kg, how much kinetic energy does it have when it leaves the person’s hand?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2902998"/>
            <a:ext cx="3812988" cy="30179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1. KE = ?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v = 10 m/s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m = 2 kg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2. KE = ½m x v</a:t>
            </a:r>
            <a:r>
              <a:rPr lang="en-AU" sz="2800" baseline="30000" dirty="0" smtClean="0">
                <a:latin typeface="+mn-lt"/>
                <a:cs typeface="Calibri Light" panose="020F0302020204030204" pitchFamily="34" charset="0"/>
              </a:rPr>
              <a:t>2</a:t>
            </a:r>
            <a:endParaRPr lang="en-AU" sz="2800" dirty="0" smtClean="0">
              <a:latin typeface="+mn-lt"/>
              <a:cs typeface="Calibri Light" panose="020F0302020204030204" pitchFamily="34" charset="0"/>
            </a:endParaRPr>
          </a:p>
        </p:txBody>
      </p:sp>
      <p:sp>
        <p:nvSpPr>
          <p:cNvPr id="96" name="Title 1"/>
          <p:cNvSpPr txBox="1">
            <a:spLocks/>
          </p:cNvSpPr>
          <p:nvPr/>
        </p:nvSpPr>
        <p:spPr>
          <a:xfrm>
            <a:off x="3395173" y="2902998"/>
            <a:ext cx="4443363" cy="38458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3. KE = ½ x 2 x 10</a:t>
            </a:r>
            <a:r>
              <a:rPr lang="en-AU" sz="2800" baseline="30000" dirty="0" smtClean="0">
                <a:latin typeface="+mn-lt"/>
                <a:cs typeface="Calibri Light" panose="020F0302020204030204" pitchFamily="34" charset="0"/>
              </a:rPr>
              <a:t>2</a:t>
            </a: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 KE = ½ x 2 x 100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KE = 1 x 100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KE = 100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4. The object has 100 J of kinetic energy when it leaves the person’s hand.</a:t>
            </a:r>
            <a:endParaRPr lang="en-AU" sz="2800" dirty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61144"/>
              </p:ext>
            </p:extLst>
          </p:nvPr>
        </p:nvGraphicFramePr>
        <p:xfrm>
          <a:off x="1243" y="830358"/>
          <a:ext cx="6447324" cy="20183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447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Calculating Values Related to </a:t>
                      </a:r>
                      <a:r>
                        <a:rPr lang="en-AU" sz="2000" dirty="0" smtClean="0"/>
                        <a:t>Potential and Kinetic Energy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Write down the information you are given.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Choose an equation to used based on the information given and 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Add appropriate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8760" b="5590"/>
          <a:stretch/>
        </p:blipFill>
        <p:spPr>
          <a:xfrm>
            <a:off x="8967714" y="2801981"/>
            <a:ext cx="3014817" cy="386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20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  <p:bldP spid="54" grpId="0" build="p"/>
      <p:bldP spid="9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1197"/>
              </p:ext>
            </p:extLst>
          </p:nvPr>
        </p:nvGraphicFramePr>
        <p:xfrm>
          <a:off x="7838536" y="187738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Title 1"/>
          <p:cNvSpPr txBox="1">
            <a:spLocks/>
          </p:cNvSpPr>
          <p:nvPr/>
        </p:nvSpPr>
        <p:spPr>
          <a:xfrm>
            <a:off x="6448567" y="1252916"/>
            <a:ext cx="5841821" cy="15527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You are standing on the top of a hill.  Your gravitational potential energy is 9800 J and you have a mass of 50 kg.  What is the height of the hill?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itle 1"/>
              <p:cNvSpPr txBox="1">
                <a:spLocks/>
              </p:cNvSpPr>
              <p:nvPr/>
            </p:nvSpPr>
            <p:spPr>
              <a:xfrm>
                <a:off x="0" y="2902998"/>
                <a:ext cx="3812988" cy="378440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</a:rPr>
                  <a:t>1. GPE = 9 800 J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</a:rPr>
                  <a:t>    m = 50 kg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</a:rPr>
                  <a:t>    </a:t>
                </a:r>
                <a:r>
                  <a:rPr lang="en-AU" sz="2800" dirty="0">
                    <a:latin typeface="+mn-lt"/>
                  </a:rPr>
                  <a:t>g</a:t>
                </a:r>
                <a:r>
                  <a:rPr lang="en-AU" sz="2800" dirty="0" smtClean="0">
                    <a:latin typeface="+mn-lt"/>
                  </a:rPr>
                  <a:t> = 9.8 m/s</a:t>
                </a:r>
                <a:r>
                  <a:rPr lang="en-AU" sz="2800" baseline="30000" dirty="0" smtClean="0">
                    <a:latin typeface="+mn-lt"/>
                  </a:rPr>
                  <a:t>2</a:t>
                </a:r>
                <a:endParaRPr lang="en-AU" sz="2800" dirty="0">
                  <a:latin typeface="+mn-lt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dirty="0">
                    <a:latin typeface="+mn-lt"/>
                  </a:rPr>
                  <a:t> </a:t>
                </a:r>
                <a:r>
                  <a:rPr lang="en-AU" sz="2800" dirty="0" smtClean="0">
                    <a:latin typeface="+mn-lt"/>
                  </a:rPr>
                  <a:t>   h = ?</a:t>
                </a:r>
              </a:p>
              <a:p>
                <a:pPr>
                  <a:lnSpc>
                    <a:spcPct val="100000"/>
                  </a:lnSpc>
                </a:pPr>
                <a:endParaRPr lang="en-AU" sz="2800" dirty="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2. GPE = m g h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     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200" i="1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GPE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m</m:t>
                        </m:r>
                        <m: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g</m:t>
                        </m:r>
                      </m:den>
                    </m:f>
                  </m:oMath>
                </a14:m>
                <a:endParaRPr lang="en-AU" sz="2800" dirty="0" smtClean="0">
                  <a:latin typeface="+mn-lt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54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902998"/>
                <a:ext cx="3812988" cy="3784405"/>
              </a:xfrm>
              <a:prstGeom prst="rect">
                <a:avLst/>
              </a:prstGeom>
              <a:blipFill rotWithShape="0">
                <a:blip r:embed="rId3"/>
                <a:stretch>
                  <a:fillRect l="-3200" t="-144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6" name="Title 1"/>
              <p:cNvSpPr txBox="1">
                <a:spLocks/>
              </p:cNvSpPr>
              <p:nvPr/>
            </p:nvSpPr>
            <p:spPr>
              <a:xfrm>
                <a:off x="3395173" y="2902998"/>
                <a:ext cx="4459114" cy="406642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3. </a:t>
                </a:r>
                <a:r>
                  <a:rPr lang="en-AU" sz="2800" dirty="0">
                    <a:latin typeface="+mn-lt"/>
                    <a:cs typeface="Calibri Light" panose="020F0302020204030204" pitchFamily="34" charset="0"/>
                  </a:rPr>
                  <a:t>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200" i="1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GPE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m</m:t>
                        </m:r>
                        <m: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g</m:t>
                        </m:r>
                      </m:den>
                    </m:f>
                  </m:oMath>
                </a14:m>
                <a:endParaRPr lang="en-AU" sz="2800" dirty="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    </a:t>
                </a:r>
                <a:r>
                  <a:rPr lang="en-AU" sz="2800" dirty="0">
                    <a:latin typeface="+mn-lt"/>
                    <a:cs typeface="Calibri Light" panose="020F0302020204030204" pitchFamily="34" charset="0"/>
                  </a:rPr>
                  <a:t>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200" i="1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9800</m:t>
                        </m:r>
                      </m:num>
                      <m:den>
                        <m: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50 </m:t>
                        </m:r>
                        <m:r>
                          <m:rPr>
                            <m:sty m:val="p"/>
                          </m:rP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x</m:t>
                        </m:r>
                        <m: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 9.8</m:t>
                        </m:r>
                      </m:den>
                    </m:f>
                  </m:oMath>
                </a14:m>
                <a:endParaRPr lang="en-AU" sz="2800" dirty="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    </a:t>
                </a:r>
                <a:r>
                  <a:rPr lang="en-AU" sz="2800" dirty="0">
                    <a:latin typeface="+mn-lt"/>
                    <a:cs typeface="Calibri Light" panose="020F0302020204030204" pitchFamily="34" charset="0"/>
                  </a:rPr>
                  <a:t>h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200" i="1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a:rPr lang="en-AU" sz="3200" b="0" i="0" smtClean="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10</m:t>
                        </m:r>
                        <m: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00</m:t>
                        </m:r>
                      </m:num>
                      <m:den>
                        <m:r>
                          <a:rPr lang="en-AU" sz="3200">
                            <a:latin typeface="Cambria Math" panose="02040503050406030204" pitchFamily="18" charset="0"/>
                            <a:cs typeface="Calibri Light" panose="020F0302020204030204" pitchFamily="34" charset="0"/>
                          </a:rPr>
                          <m:t>50</m:t>
                        </m:r>
                      </m:den>
                    </m:f>
                  </m:oMath>
                </a14:m>
                <a:endParaRPr lang="en-AU" sz="2800" dirty="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    h = 20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dirty="0" smtClean="0">
                    <a:latin typeface="+mn-lt"/>
                  </a:rPr>
                  <a:t>4. The hill is 20 m high</a:t>
                </a:r>
                <a:r>
                  <a:rPr lang="en-AU" sz="2800" dirty="0" smtClean="0">
                    <a:latin typeface="+mn-lt"/>
                    <a:cs typeface="Calibri Light" panose="020F0302020204030204" pitchFamily="34" charset="0"/>
                  </a:rPr>
                  <a:t>.</a:t>
                </a:r>
                <a:endParaRPr lang="en-AU" sz="2800" dirty="0">
                  <a:latin typeface="+mn-lt"/>
                </a:endParaRPr>
              </a:p>
            </p:txBody>
          </p:sp>
        </mc:Choice>
        <mc:Fallback xmlns="">
          <p:sp>
            <p:nvSpPr>
              <p:cNvPr id="96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5173" y="2902998"/>
                <a:ext cx="4459114" cy="4066420"/>
              </a:xfrm>
              <a:prstGeom prst="rect">
                <a:avLst/>
              </a:prstGeom>
              <a:blipFill rotWithShape="0">
                <a:blip r:embed="rId4"/>
                <a:stretch>
                  <a:fillRect l="-287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958914"/>
              </p:ext>
            </p:extLst>
          </p:nvPr>
        </p:nvGraphicFramePr>
        <p:xfrm>
          <a:off x="1243" y="830358"/>
          <a:ext cx="6447324" cy="20183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447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Calculating Values Related to </a:t>
                      </a:r>
                      <a:r>
                        <a:rPr lang="en-AU" sz="2000" dirty="0" smtClean="0"/>
                        <a:t>Potential and Kinetic Energy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Write down the information you are given.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Choose an equation to used based on the information given and 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Add appropriate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4131" y="3093014"/>
            <a:ext cx="4619564" cy="327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92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  <p:bldP spid="54" grpId="0" build="p"/>
      <p:bldP spid="9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1197"/>
              </p:ext>
            </p:extLst>
          </p:nvPr>
        </p:nvGraphicFramePr>
        <p:xfrm>
          <a:off x="7838536" y="187738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Title 1"/>
          <p:cNvSpPr txBox="1">
            <a:spLocks/>
          </p:cNvSpPr>
          <p:nvPr/>
        </p:nvSpPr>
        <p:spPr>
          <a:xfrm>
            <a:off x="6448567" y="1252916"/>
            <a:ext cx="5841821" cy="15527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What is the kinetic energy of a car with a </a:t>
            </a:r>
            <a:r>
              <a:rPr lang="en-AU" sz="2800" dirty="0">
                <a:latin typeface="+mn-lt"/>
                <a:sym typeface="Wingdings" panose="05000000000000000000" pitchFamily="2" charset="2"/>
              </a:rPr>
              <a:t>m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ass of 2000 kg, when moving with a velocity of 4 m/s?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2902998"/>
            <a:ext cx="3812988" cy="30179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1. KE = </a:t>
            </a:r>
            <a:r>
              <a:rPr lang="en-AU" sz="2800" dirty="0">
                <a:latin typeface="+mn-lt"/>
              </a:rPr>
              <a:t>?</a:t>
            </a:r>
            <a:endParaRPr lang="en-AU" sz="2800" dirty="0" smtClean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m = 2000 kg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v = 4 m/s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2. </a:t>
            </a:r>
            <a:r>
              <a:rPr lang="en-AU" sz="2800" dirty="0">
                <a:latin typeface="+mn-lt"/>
                <a:cs typeface="Calibri Light" panose="020F0302020204030204" pitchFamily="34" charset="0"/>
              </a:rPr>
              <a:t>KE = ½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mv</a:t>
            </a:r>
            <a:r>
              <a:rPr lang="en-AU" sz="2800" baseline="30000" dirty="0" smtClean="0">
                <a:latin typeface="+mn-lt"/>
                <a:cs typeface="Calibri Light" panose="020F0302020204030204" pitchFamily="34" charset="0"/>
              </a:rPr>
              <a:t>2</a:t>
            </a:r>
            <a:endParaRPr lang="en-AU" sz="2800" dirty="0" smtClean="0">
              <a:latin typeface="+mn-lt"/>
              <a:cs typeface="Calibri Light" panose="020F0302020204030204" pitchFamily="34" charset="0"/>
            </a:endParaRPr>
          </a:p>
        </p:txBody>
      </p:sp>
      <p:sp>
        <p:nvSpPr>
          <p:cNvPr id="96" name="Title 1"/>
          <p:cNvSpPr txBox="1">
            <a:spLocks/>
          </p:cNvSpPr>
          <p:nvPr/>
        </p:nvSpPr>
        <p:spPr>
          <a:xfrm>
            <a:off x="3395173" y="2902998"/>
            <a:ext cx="4443363" cy="4066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3. </a:t>
            </a:r>
            <a:r>
              <a:rPr lang="en-AU" sz="2800" dirty="0">
                <a:latin typeface="+mn-lt"/>
                <a:cs typeface="Calibri Light" panose="020F0302020204030204" pitchFamily="34" charset="0"/>
              </a:rPr>
              <a:t>KE = ½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mv</a:t>
            </a:r>
            <a:r>
              <a:rPr lang="en-AU" sz="2800" baseline="30000" dirty="0" smtClean="0">
                <a:latin typeface="+mn-lt"/>
                <a:cs typeface="Calibri Light" panose="020F0302020204030204" pitchFamily="34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 KE = ½ x 2000 x 4</a:t>
            </a:r>
            <a:r>
              <a:rPr lang="en-AU" sz="2800" baseline="30000" dirty="0" smtClean="0">
                <a:latin typeface="+mn-lt"/>
                <a:cs typeface="Calibri Light" panose="020F0302020204030204" pitchFamily="34" charset="0"/>
              </a:rPr>
              <a:t>2</a:t>
            </a: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KE = ½ x 2000 x 16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KE = 1000 x 16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KE = 16 000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4. The car’s kinetic energy is 16 000 J.</a:t>
            </a:r>
            <a:endParaRPr lang="en-AU" sz="2800" dirty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198181"/>
              </p:ext>
            </p:extLst>
          </p:nvPr>
        </p:nvGraphicFramePr>
        <p:xfrm>
          <a:off x="1243" y="830358"/>
          <a:ext cx="6447324" cy="20183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447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Calculating Values Related to </a:t>
                      </a:r>
                      <a:r>
                        <a:rPr lang="en-AU" sz="2000" dirty="0" smtClean="0"/>
                        <a:t>Potential and Kinetic Energy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Write down the information you are given.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Choose an equation to used based on the information given and 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Add appropriate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997" y="2902998"/>
            <a:ext cx="3584812" cy="238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7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  <p:bldP spid="54" grpId="0" build="p"/>
      <p:bldP spid="9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21197"/>
              </p:ext>
            </p:extLst>
          </p:nvPr>
        </p:nvGraphicFramePr>
        <p:xfrm>
          <a:off x="7838536" y="187738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1" name="Title 1"/>
          <p:cNvSpPr txBox="1">
            <a:spLocks/>
          </p:cNvSpPr>
          <p:nvPr/>
        </p:nvSpPr>
        <p:spPr>
          <a:xfrm>
            <a:off x="6448567" y="1252916"/>
            <a:ext cx="5841821" cy="15527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A bird is hovering 1 km above the ground. If the bird has a mass of 1 kg, what is its gravitational potential energy?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2902998"/>
            <a:ext cx="3812988" cy="30179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1. GPE = </a:t>
            </a:r>
            <a:r>
              <a:rPr lang="en-AU" sz="2800" dirty="0">
                <a:latin typeface="+mn-lt"/>
              </a:rPr>
              <a:t>?</a:t>
            </a:r>
            <a:endParaRPr lang="en-AU" sz="2800" dirty="0" smtClean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</a:t>
            </a:r>
            <a:r>
              <a:rPr lang="en-AU" sz="2800" dirty="0">
                <a:latin typeface="+mn-lt"/>
              </a:rPr>
              <a:t>h</a:t>
            </a:r>
            <a:r>
              <a:rPr lang="en-AU" sz="2800" dirty="0" smtClean="0">
                <a:latin typeface="+mn-lt"/>
              </a:rPr>
              <a:t> = 1 km = 1 000 m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    </a:t>
            </a:r>
            <a:r>
              <a:rPr lang="en-AU" sz="2800" dirty="0">
                <a:latin typeface="+mn-lt"/>
              </a:rPr>
              <a:t>m</a:t>
            </a:r>
            <a:r>
              <a:rPr lang="en-AU" sz="2800" dirty="0" smtClean="0">
                <a:latin typeface="+mn-lt"/>
              </a:rPr>
              <a:t> = 1 kg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</a:rPr>
              <a:t> </a:t>
            </a:r>
            <a:r>
              <a:rPr lang="en-AU" sz="2800" dirty="0" smtClean="0">
                <a:latin typeface="+mn-lt"/>
              </a:rPr>
              <a:t>   g = 9.8 m/s</a:t>
            </a:r>
            <a:r>
              <a:rPr lang="en-AU" sz="2800" baseline="30000" dirty="0" smtClean="0">
                <a:latin typeface="+mn-lt"/>
              </a:rPr>
              <a:t>2</a:t>
            </a:r>
            <a:endParaRPr lang="en-AU" sz="2800" dirty="0" smtClean="0">
              <a:latin typeface="+mn-lt"/>
            </a:endParaRP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2. </a:t>
            </a:r>
            <a:r>
              <a:rPr lang="en-AU" sz="2800" dirty="0">
                <a:latin typeface="+mn-lt"/>
                <a:cs typeface="Calibri Light" panose="020F0302020204030204" pitchFamily="34" charset="0"/>
              </a:rPr>
              <a:t>GPE = m g h</a:t>
            </a:r>
          </a:p>
          <a:p>
            <a:pPr>
              <a:lnSpc>
                <a:spcPct val="100000"/>
              </a:lnSpc>
            </a:pPr>
            <a:endParaRPr lang="en-AU" sz="2800" dirty="0" smtClean="0">
              <a:latin typeface="+mn-lt"/>
              <a:cs typeface="Calibri Light" panose="020F0302020204030204" pitchFamily="34" charset="0"/>
            </a:endParaRPr>
          </a:p>
        </p:txBody>
      </p:sp>
      <p:sp>
        <p:nvSpPr>
          <p:cNvPr id="96" name="Title 1"/>
          <p:cNvSpPr txBox="1">
            <a:spLocks/>
          </p:cNvSpPr>
          <p:nvPr/>
        </p:nvSpPr>
        <p:spPr>
          <a:xfrm>
            <a:off x="3395173" y="2902998"/>
            <a:ext cx="4443363" cy="4066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3. </a:t>
            </a:r>
            <a:r>
              <a:rPr lang="en-AU" sz="2800" dirty="0">
                <a:latin typeface="+mn-lt"/>
                <a:cs typeface="Calibri Light" panose="020F0302020204030204" pitchFamily="34" charset="0"/>
              </a:rPr>
              <a:t>GPE = m g h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 GPE = 1 x 9.8 x 1 000</a:t>
            </a:r>
          </a:p>
          <a:p>
            <a:pPr>
              <a:lnSpc>
                <a:spcPct val="100000"/>
              </a:lnSpc>
            </a:pPr>
            <a:r>
              <a:rPr lang="en-AU" sz="2800" dirty="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GPE = 9 800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    </a:t>
            </a:r>
          </a:p>
          <a:p>
            <a:pPr>
              <a:lnSpc>
                <a:spcPct val="100000"/>
              </a:lnSpc>
            </a:pPr>
            <a:r>
              <a:rPr lang="en-AU" sz="2800" dirty="0" smtClean="0">
                <a:latin typeface="+mn-lt"/>
              </a:rPr>
              <a:t>4. The bird’s gravitational potential energy is 9 800 J</a:t>
            </a:r>
            <a:r>
              <a:rPr lang="en-AU" sz="2800" dirty="0" smtClean="0">
                <a:latin typeface="+mn-lt"/>
                <a:cs typeface="Calibri Light" panose="020F0302020204030204" pitchFamily="34" charset="0"/>
              </a:rPr>
              <a:t>.</a:t>
            </a:r>
            <a:endParaRPr lang="en-AU" sz="2800" dirty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497173"/>
              </p:ext>
            </p:extLst>
          </p:nvPr>
        </p:nvGraphicFramePr>
        <p:xfrm>
          <a:off x="1243" y="830358"/>
          <a:ext cx="6447324" cy="201838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447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000" dirty="0" smtClean="0"/>
                        <a:t>Calculating Values Related to </a:t>
                      </a:r>
                      <a:r>
                        <a:rPr lang="en-AU" sz="2000" dirty="0" smtClean="0"/>
                        <a:t>Potential and Kinetic Energy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Write down the information you are given.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Choose an equation to used based on the information given and 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Add appropriate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278" y="2995683"/>
            <a:ext cx="3791075" cy="30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5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  <p:bldP spid="54" grpId="0" build="p"/>
      <p:bldP spid="9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6322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Understanding the relationship between gravitational potential energy and kinetic energy will help you explain energy transformations in falling objects.</a:t>
            </a:r>
          </a:p>
          <a:p>
            <a:endParaRPr lang="en-AU" sz="2800" dirty="0" smtClean="0"/>
          </a:p>
          <a:p>
            <a:r>
              <a:rPr lang="en-AU" sz="2800" dirty="0" smtClean="0"/>
              <a:t>It </a:t>
            </a:r>
            <a:r>
              <a:rPr lang="en-AU" sz="2800" dirty="0"/>
              <a:t>w</a:t>
            </a:r>
            <a:r>
              <a:rPr lang="en-AU" sz="2800" dirty="0" smtClean="0"/>
              <a:t>ill also help you explain why the velocity of objects increases as they fall or roll down a hill, as they lose gravitational potential energy and gain kinetic energy.</a:t>
            </a:r>
            <a:endParaRPr lang="en-AU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235" y="3410639"/>
            <a:ext cx="5429074" cy="305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2262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Write the equation used to calculate the gravitational potential energy of an object.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44629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29403"/>
            <a:ext cx="12119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Write the equation used to calculate the </a:t>
            </a:r>
            <a:r>
              <a:rPr lang="en-AU" sz="2800" dirty="0" smtClean="0"/>
              <a:t>kinetic energy </a:t>
            </a:r>
            <a:r>
              <a:rPr lang="en-AU" sz="2800" dirty="0"/>
              <a:t>of an object.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0657D86-99B7-4295-994D-BA25464B1A90}"/>
              </a:ext>
            </a:extLst>
          </p:cNvPr>
          <p:cNvSpPr txBox="1"/>
          <p:nvPr/>
        </p:nvSpPr>
        <p:spPr>
          <a:xfrm>
            <a:off x="-3179" y="3648827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96E3605-FFA2-4D3E-988D-BB783EB6FD9F}"/>
              </a:ext>
            </a:extLst>
          </p:cNvPr>
          <p:cNvSpPr txBox="1"/>
          <p:nvPr/>
        </p:nvSpPr>
        <p:spPr>
          <a:xfrm>
            <a:off x="-3179" y="4233602"/>
            <a:ext cx="100956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 smtClean="0">
                <a:sym typeface="Wingdings" panose="05000000000000000000" pitchFamily="2" charset="2"/>
              </a:rPr>
              <a:t>A box with a mass of 4 kg is placed on a coffee table that is 1 m high.  How much energy is possessed by the box? </a:t>
            </a:r>
            <a:endParaRPr lang="en-AU" sz="2800" dirty="0">
              <a:sym typeface="Wingdings" panose="05000000000000000000" pitchFamily="2" charset="2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069523"/>
              </p:ext>
            </p:extLst>
          </p:nvPr>
        </p:nvGraphicFramePr>
        <p:xfrm>
          <a:off x="7647467" y="3037652"/>
          <a:ext cx="414399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439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GPE = m x g x h                 g = 9.8 m/s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sz="1800" b="1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1" baseline="0" dirty="0" smtClean="0"/>
                        <a:t>KE = ½ m x v</a:t>
                      </a:r>
                      <a:r>
                        <a:rPr lang="en-AU" sz="1800" b="1" baseline="30000" dirty="0" smtClean="0"/>
                        <a:t>2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1949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GPE and KE calculations worksheet on your device or a paper copy.</a:t>
            </a:r>
          </a:p>
        </p:txBody>
      </p:sp>
    </p:spTree>
    <p:extLst>
      <p:ext uri="{BB962C8B-B14F-4D97-AF65-F5344CB8AC3E}">
        <p14:creationId xmlns:p14="http://schemas.microsoft.com/office/powerpoint/2010/main" val="363948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Factors Affecting GPE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As an object is raised </a:t>
            </a:r>
            <a:r>
              <a:rPr lang="en-AU" sz="2800" b="1" dirty="0" smtClean="0"/>
              <a:t>higher</a:t>
            </a:r>
            <a:r>
              <a:rPr lang="en-AU" sz="2800" dirty="0" smtClean="0"/>
              <a:t> above the Earth’s surface, it gains </a:t>
            </a:r>
            <a:r>
              <a:rPr lang="en-AU" sz="2800" b="1" dirty="0" smtClean="0"/>
              <a:t>more</a:t>
            </a:r>
            <a:r>
              <a:rPr lang="en-AU" sz="2800" dirty="0" smtClean="0"/>
              <a:t> potential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An </a:t>
            </a:r>
            <a:r>
              <a:rPr lang="en-AU" sz="2800" dirty="0"/>
              <a:t>object with a </a:t>
            </a:r>
            <a:r>
              <a:rPr lang="en-AU" sz="2800" b="1" dirty="0"/>
              <a:t>large mass </a:t>
            </a:r>
            <a:r>
              <a:rPr lang="en-AU" sz="2800" dirty="0"/>
              <a:t>has </a:t>
            </a:r>
            <a:r>
              <a:rPr lang="en-AU" sz="2800" b="1" dirty="0"/>
              <a:t>more</a:t>
            </a:r>
            <a:r>
              <a:rPr lang="en-AU" sz="2800" dirty="0"/>
              <a:t> GPE than an object with a small mass.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261602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relationship between height and the amount</a:t>
                      </a:r>
                      <a:r>
                        <a:rPr lang="en-AU" baseline="0" dirty="0" smtClean="0"/>
                        <a:t> of GPE?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29157"/>
              </p:ext>
            </p:extLst>
          </p:nvPr>
        </p:nvGraphicFramePr>
        <p:xfrm>
          <a:off x="9523067" y="1520276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relationship between mass and the amount</a:t>
                      </a:r>
                      <a:r>
                        <a:rPr lang="en-AU" baseline="0" dirty="0" smtClean="0"/>
                        <a:t> of GPE?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5261" t="51172" r="30633" b="23800"/>
          <a:stretch/>
        </p:blipFill>
        <p:spPr>
          <a:xfrm>
            <a:off x="4153498" y="2943173"/>
            <a:ext cx="3765512" cy="3684271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517835"/>
              </p:ext>
            </p:extLst>
          </p:nvPr>
        </p:nvGraphicFramePr>
        <p:xfrm>
          <a:off x="9523066" y="2892344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person in the image will have</a:t>
                      </a:r>
                      <a:r>
                        <a:rPr lang="en-AU" baseline="0" dirty="0" smtClean="0"/>
                        <a:t> the </a:t>
                      </a:r>
                      <a:r>
                        <a:rPr lang="en-AU" b="1" baseline="0" dirty="0" smtClean="0"/>
                        <a:t>most </a:t>
                      </a:r>
                      <a:r>
                        <a:rPr lang="en-AU" b="0" baseline="0" dirty="0" smtClean="0"/>
                        <a:t>GPE? Explain why.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168680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Gravitational potential energy is energy stored in objects above the Earth’s surface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59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Factors Affecting </a:t>
            </a:r>
            <a:r>
              <a:rPr lang="en-AU" sz="2800" b="1" dirty="0" smtClean="0"/>
              <a:t>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amount of kinetic energy an object possesses is determined by the </a:t>
            </a:r>
            <a:r>
              <a:rPr lang="en-AU" sz="2800" b="1" dirty="0" smtClean="0"/>
              <a:t>velocity</a:t>
            </a:r>
            <a:r>
              <a:rPr lang="en-AU" sz="2800" dirty="0" smtClean="0"/>
              <a:t> of the object.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Objects travelling at a </a:t>
            </a:r>
            <a:r>
              <a:rPr lang="en-AU" sz="2800" b="1" dirty="0" smtClean="0"/>
              <a:t>higher</a:t>
            </a:r>
            <a:r>
              <a:rPr lang="en-AU" sz="2800" dirty="0" smtClean="0"/>
              <a:t> velocity have </a:t>
            </a:r>
            <a:r>
              <a:rPr lang="en-AU" sz="2800" b="1" dirty="0" smtClean="0"/>
              <a:t>more</a:t>
            </a:r>
            <a:r>
              <a:rPr lang="en-AU" sz="2800" dirty="0" smtClean="0"/>
              <a:t> kinetic energy.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Objects with a </a:t>
            </a:r>
            <a:r>
              <a:rPr lang="en-AU" sz="2800" b="1" dirty="0"/>
              <a:t>larger</a:t>
            </a:r>
            <a:r>
              <a:rPr lang="en-AU" sz="2800" dirty="0"/>
              <a:t> mass have </a:t>
            </a:r>
            <a:r>
              <a:rPr lang="en-AU" sz="2800" b="1" dirty="0"/>
              <a:t>more</a:t>
            </a:r>
            <a:r>
              <a:rPr lang="en-AU" sz="2800" dirty="0"/>
              <a:t> kinetic energy.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455839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the relationship between kinetic energy and mass?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0494"/>
              </p:ext>
            </p:extLst>
          </p:nvPr>
        </p:nvGraphicFramePr>
        <p:xfrm>
          <a:off x="9523067" y="1520276"/>
          <a:ext cx="2463077" cy="18288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When moving at the</a:t>
                      </a:r>
                      <a:r>
                        <a:rPr lang="en-AU" baseline="0" dirty="0" smtClean="0"/>
                        <a:t> same velocity, which would have more kinetic energy: a car or a truck?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344580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Kinetic energy is the energy possessed by moving objects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13680" t="15600" r="12972" b="18676"/>
          <a:stretch/>
        </p:blipFill>
        <p:spPr>
          <a:xfrm>
            <a:off x="3633628" y="3628909"/>
            <a:ext cx="3922642" cy="263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2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723" t="1192" r="1"/>
          <a:stretch/>
        </p:blipFill>
        <p:spPr>
          <a:xfrm>
            <a:off x="7731457" y="2088107"/>
            <a:ext cx="4376776" cy="33957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252361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4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girl on the swing.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7877" y="1632984"/>
            <a:ext cx="725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she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3888705" y="2156204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2657816"/>
            <a:ext cx="8052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she has minimum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888705" y="3181036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279643" y="3682648"/>
            <a:ext cx="7492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C, she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65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cannon ball being fired out of a cannon.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462978" y="1632983"/>
            <a:ext cx="8930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the ball has low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3864822" y="215240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2654019"/>
            <a:ext cx="8783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the ball has increasing GPE and decreasing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817055" y="3183153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-300319" y="3689464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C, the ball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3817055" y="422329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-348086" y="4724909"/>
            <a:ext cx="86050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D, the ball has decreasing GPE </a:t>
            </a:r>
          </a:p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and increasing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878" y="2375648"/>
            <a:ext cx="4054921" cy="3554019"/>
          </a:xfrm>
          <a:prstGeom prst="rect">
            <a:avLst/>
          </a:prstGeom>
        </p:spPr>
      </p:pic>
      <p:sp>
        <p:nvSpPr>
          <p:cNvPr id="19" name="Down Arrow 18"/>
          <p:cNvSpPr/>
          <p:nvPr/>
        </p:nvSpPr>
        <p:spPr>
          <a:xfrm>
            <a:off x="3775204" y="5626719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-300319" y="6119610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E, the ball has zero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77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  <p:bldP spid="17" grpId="0" animBg="1"/>
      <p:bldP spid="18" grpId="0"/>
      <p:bldP spid="19" grpId="0" animBg="1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chemeClr val="accent4"/>
            </a:solidFill>
          </a:ln>
        </p:spPr>
        <p:txBody>
          <a:bodyPr anchor="ctr"/>
          <a:lstStyle/>
          <a:p>
            <a:r>
              <a:rPr lang="en-AU" dirty="0" smtClean="0"/>
              <a:t>Potential and Kinetic Energy Calculations Part 1</a:t>
            </a:r>
            <a:br>
              <a:rPr lang="en-AU" dirty="0" smtClean="0"/>
            </a:br>
            <a:r>
              <a:rPr lang="en-AU" sz="4000" dirty="0" smtClean="0"/>
              <a:t>Year 10 Physics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746404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615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Calculate the gravitational potential energy and kinetic energy in objects.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3207985"/>
            <a:ext cx="64144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As an object falls, its gravitational potential energy is transformed into kinetic energy.</a:t>
            </a:r>
          </a:p>
          <a:p>
            <a:endParaRPr lang="en-AU" sz="2800" dirty="0"/>
          </a:p>
          <a:p>
            <a:r>
              <a:rPr lang="en-AU" sz="2800" dirty="0" smtClean="0"/>
              <a:t>Think, pair, share: What happens to the velocity of the skater as they coast down the hill?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448" y="2623210"/>
            <a:ext cx="5373806" cy="358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</a:t>
            </a:r>
            <a:r>
              <a:rPr lang="en-AU" sz="3200" dirty="0" smtClean="0"/>
              <a:t>Development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Measuring 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amount of energy possessed by an object is measure in 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J</a:t>
            </a:r>
            <a:r>
              <a:rPr lang="en-AU" sz="2800" dirty="0" smtClean="0"/>
              <a:t>oules (J).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unit is named after an English physicist, James Prescott Joule, who studied heat and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1 Joule is the amount of energy needed to move an object a distance of 1 m, using 1 Newton of force</a:t>
            </a:r>
            <a:r>
              <a:rPr lang="en-AU" sz="2800" dirty="0"/>
              <a:t>.</a:t>
            </a: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034466"/>
              </p:ext>
            </p:extLst>
          </p:nvPr>
        </p:nvGraphicFramePr>
        <p:xfrm>
          <a:off x="9523070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unit</a:t>
                      </a:r>
                      <a:r>
                        <a:rPr lang="en-AU" baseline="0" dirty="0" smtClean="0"/>
                        <a:t> is used to measure energy?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18" y="3130859"/>
            <a:ext cx="2604643" cy="34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4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6291" r="61564" b="6575"/>
          <a:stretch/>
        </p:blipFill>
        <p:spPr>
          <a:xfrm>
            <a:off x="6148315" y="3656241"/>
            <a:ext cx="2149523" cy="320175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</a:t>
            </a:r>
            <a:r>
              <a:rPr lang="en-AU" sz="3200" dirty="0" smtClean="0"/>
              <a:t>Development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Calculating Gravitational Potential Energy (GPE)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When we lift an object to a height, we use energy and the object gains gravitational potential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larger the mass and the height, the more energy we use, and the more energy the object gains.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Gravitational potential energy can be calculated using the formula: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GPE = m x g x 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Where 	m is mass in kilograms</a:t>
            </a:r>
          </a:p>
          <a:p>
            <a:pPr lvl="2"/>
            <a:r>
              <a:rPr lang="en-AU" sz="2800" dirty="0" smtClean="0"/>
              <a:t>	g is gravity (9.8 m/s</a:t>
            </a:r>
            <a:r>
              <a:rPr lang="en-AU" sz="2800" baseline="30000" dirty="0" smtClean="0"/>
              <a:t>2</a:t>
            </a:r>
            <a:r>
              <a:rPr lang="en-AU" sz="2800" dirty="0" smtClean="0"/>
              <a:t>) and </a:t>
            </a:r>
          </a:p>
          <a:p>
            <a:pPr lvl="2"/>
            <a:r>
              <a:rPr lang="en-AU" sz="2800" dirty="0"/>
              <a:t>	</a:t>
            </a:r>
            <a:r>
              <a:rPr lang="en-AU" sz="2800" dirty="0" smtClean="0"/>
              <a:t>h is height in metres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703578"/>
              </p:ext>
            </p:extLst>
          </p:nvPr>
        </p:nvGraphicFramePr>
        <p:xfrm>
          <a:off x="9523070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formula used to calculate GPE?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371462"/>
              </p:ext>
            </p:extLst>
          </p:nvPr>
        </p:nvGraphicFramePr>
        <p:xfrm>
          <a:off x="9523070" y="1371575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 Joules, how much</a:t>
                      </a:r>
                      <a:r>
                        <a:rPr lang="en-AU" baseline="0" dirty="0" smtClean="0"/>
                        <a:t> energy is needed to lift a 1 kg object to a height of 2 m off the ground?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838613"/>
              </p:ext>
            </p:extLst>
          </p:nvPr>
        </p:nvGraphicFramePr>
        <p:xfrm>
          <a:off x="9523069" y="3143582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If the mass of the object doubled,</a:t>
                      </a:r>
                      <a:r>
                        <a:rPr lang="en-AU" baseline="0" dirty="0" smtClean="0"/>
                        <a:t> what effect would that have on the GPE of the object?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454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69704</TotalTime>
  <Words>1689</Words>
  <Application>Microsoft Office PowerPoint</Application>
  <PresentationFormat>Widescreen</PresentationFormat>
  <Paragraphs>228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Potential and Kinetic Energy Calculations Part 1 Year 10 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1033</cp:revision>
  <cp:lastPrinted>2019-08-14T00:04:28Z</cp:lastPrinted>
  <dcterms:created xsi:type="dcterms:W3CDTF">2017-01-28T08:32:28Z</dcterms:created>
  <dcterms:modified xsi:type="dcterms:W3CDTF">2020-03-24T02:11:34Z</dcterms:modified>
</cp:coreProperties>
</file>

<file path=docProps/thumbnail.jpeg>
</file>